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72" r:id="rId3"/>
    <p:sldId id="275" r:id="rId4"/>
    <p:sldId id="279" r:id="rId5"/>
    <p:sldId id="273" r:id="rId6"/>
    <p:sldId id="276" r:id="rId7"/>
    <p:sldId id="277" r:id="rId8"/>
    <p:sldId id="278" r:id="rId9"/>
    <p:sldId id="280" r:id="rId10"/>
    <p:sldId id="281" r:id="rId11"/>
    <p:sldId id="282" r:id="rId12"/>
    <p:sldId id="283" r:id="rId13"/>
    <p:sldId id="284"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30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FB26C-5B40-4AD5-9272-2F27D138BEFE}" type="datetimeFigureOut">
              <a:rPr lang="zh-CN" altLang="en-US" smtClean="0"/>
              <a:t>2024/4/27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D4F276-2AC1-4AC4-AE97-06C836A9B3B8}" type="slidenum">
              <a:rPr lang="zh-CN" altLang="en-US" smtClean="0"/>
              <a:t>‹#›</a:t>
            </a:fld>
            <a:endParaRPr lang="zh-CN" altLang="en-US"/>
          </a:p>
        </p:txBody>
      </p:sp>
    </p:spTree>
    <p:extLst>
      <p:ext uri="{BB962C8B-B14F-4D97-AF65-F5344CB8AC3E}">
        <p14:creationId xmlns:p14="http://schemas.microsoft.com/office/powerpoint/2010/main" val="2049200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https://blog.csdn.net/AsuraDong/article/details/88186995</a:t>
            </a:r>
            <a:endParaRPr lang="zh-CN" altLang="en-US" dirty="0"/>
          </a:p>
        </p:txBody>
      </p:sp>
      <p:sp>
        <p:nvSpPr>
          <p:cNvPr id="4" name="灯片编号占位符 3"/>
          <p:cNvSpPr>
            <a:spLocks noGrp="1"/>
          </p:cNvSpPr>
          <p:nvPr>
            <p:ph type="sldNum" sz="quarter" idx="5"/>
          </p:nvPr>
        </p:nvSpPr>
        <p:spPr/>
        <p:txBody>
          <a:bodyPr/>
          <a:lstStyle/>
          <a:p>
            <a:fld id="{35D4F276-2AC1-4AC4-AE97-06C836A9B3B8}" type="slidenum">
              <a:rPr lang="zh-CN" altLang="en-US" smtClean="0"/>
              <a:t>2</a:t>
            </a:fld>
            <a:endParaRPr lang="zh-CN" altLang="en-US"/>
          </a:p>
        </p:txBody>
      </p:sp>
    </p:spTree>
    <p:extLst>
      <p:ext uri="{BB962C8B-B14F-4D97-AF65-F5344CB8AC3E}">
        <p14:creationId xmlns:p14="http://schemas.microsoft.com/office/powerpoint/2010/main" val="3580934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53BAB21-0662-1844-8B94-517CC897D200}" type="datetimeFigureOut">
              <a:rPr lang="en-US" altLang="zh-CN"/>
              <a:t>4/27/2024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C7F232-4D49-1F44-94AF-BF2CD6BF229C}" type="slidenum">
              <a:rPr lang="en-US" altLang="zh-CN"/>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BAB21-0662-1844-8B94-517CC897D200}" type="datetimeFigureOut">
              <a:rPr lang="en-US" altLang="zh-CN"/>
              <a:t>4/27/2024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7F232-4D49-1F44-94AF-BF2CD6BF229C}" type="slidenum">
              <a:rPr lang="en-US" altLang="zh-CN"/>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4445000"/>
            <a:ext cx="9144000" cy="812799"/>
          </a:xfrm>
        </p:spPr>
        <p:txBody>
          <a:bodyPr>
            <a:normAutofit lnSpcReduction="10000"/>
          </a:bodyPr>
          <a:lstStyle/>
          <a:p>
            <a:r>
              <a:rPr lang="zh-CN" altLang="en-US" dirty="0"/>
              <a:t>沈靖淞，密格雯，叶润泽，徐青</a:t>
            </a:r>
            <a:endParaRPr lang="en-US" altLang="zh-CN" dirty="0"/>
          </a:p>
          <a:p>
            <a:r>
              <a:rPr lang="en-US" altLang="zh-CN" dirty="0"/>
              <a:t>2024.04.27</a:t>
            </a:r>
            <a:endParaRPr lang="zh-CN" altLang="en-US" dirty="0"/>
          </a:p>
        </p:txBody>
      </p:sp>
      <p:sp>
        <p:nvSpPr>
          <p:cNvPr id="5" name="标题 4"/>
          <p:cNvSpPr>
            <a:spLocks noGrp="1"/>
          </p:cNvSpPr>
          <p:nvPr>
            <p:ph type="ctrTitle"/>
          </p:nvPr>
        </p:nvSpPr>
        <p:spPr/>
        <p:txBody>
          <a:bodyPr/>
          <a:lstStyle/>
          <a:p>
            <a:r>
              <a:rPr lang="zh-CN" altLang="en-US" b="1" dirty="0"/>
              <a:t>地理路由 </a:t>
            </a:r>
            <a:r>
              <a:rPr lang="en-US" altLang="zh-CN" b="1" dirty="0"/>
              <a:t>GPSR</a:t>
            </a:r>
            <a:endParaRPr lang="zh-CN" alt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68A50-A959-42C9-9650-63E6CF5F220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EFAC02F-846E-4802-B3CD-1A0D278BE9E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ED7A306-3D32-4098-ABC0-5B9CD72E8D88}"/>
              </a:ext>
            </a:extLst>
          </p:cNvPr>
          <p:cNvPicPr>
            <a:picLocks noChangeAspect="1"/>
          </p:cNvPicPr>
          <p:nvPr/>
        </p:nvPicPr>
        <p:blipFill>
          <a:blip r:embed="rId2"/>
          <a:stretch>
            <a:fillRect/>
          </a:stretch>
        </p:blipFill>
        <p:spPr>
          <a:xfrm>
            <a:off x="266700" y="1009186"/>
            <a:ext cx="11658600" cy="5483689"/>
          </a:xfrm>
          <a:prstGeom prst="rect">
            <a:avLst/>
          </a:prstGeom>
        </p:spPr>
      </p:pic>
    </p:spTree>
    <p:extLst>
      <p:ext uri="{BB962C8B-B14F-4D97-AF65-F5344CB8AC3E}">
        <p14:creationId xmlns:p14="http://schemas.microsoft.com/office/powerpoint/2010/main" val="258795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5B7CC5-432E-4D1B-BCCF-588E4B1483E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C4498E2-212E-40E0-90F1-EF459DCB05B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DBCF2FF-0FD6-4470-8602-3FAB4DAB547C}"/>
              </a:ext>
            </a:extLst>
          </p:cNvPr>
          <p:cNvPicPr>
            <a:picLocks noChangeAspect="1"/>
          </p:cNvPicPr>
          <p:nvPr/>
        </p:nvPicPr>
        <p:blipFill>
          <a:blip r:embed="rId2"/>
          <a:stretch>
            <a:fillRect/>
          </a:stretch>
        </p:blipFill>
        <p:spPr>
          <a:xfrm>
            <a:off x="254725" y="1280158"/>
            <a:ext cx="11012007" cy="5048795"/>
          </a:xfrm>
          <a:prstGeom prst="rect">
            <a:avLst/>
          </a:prstGeom>
        </p:spPr>
      </p:pic>
    </p:spTree>
    <p:extLst>
      <p:ext uri="{BB962C8B-B14F-4D97-AF65-F5344CB8AC3E}">
        <p14:creationId xmlns:p14="http://schemas.microsoft.com/office/powerpoint/2010/main" val="3650659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C94AF-3F37-4C32-A209-6E9B4D79A95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40A1614-374A-4F44-AE2A-0A708BD01425}"/>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C6D1DC7B-3D77-44DD-8688-2594C66CD73F}"/>
              </a:ext>
            </a:extLst>
          </p:cNvPr>
          <p:cNvPicPr>
            <a:picLocks noChangeAspect="1"/>
          </p:cNvPicPr>
          <p:nvPr/>
        </p:nvPicPr>
        <p:blipFill>
          <a:blip r:embed="rId2"/>
          <a:stretch>
            <a:fillRect/>
          </a:stretch>
        </p:blipFill>
        <p:spPr>
          <a:xfrm>
            <a:off x="6327964" y="3501611"/>
            <a:ext cx="4507901" cy="3216889"/>
          </a:xfrm>
          <a:prstGeom prst="rect">
            <a:avLst/>
          </a:prstGeom>
        </p:spPr>
      </p:pic>
      <p:pic>
        <p:nvPicPr>
          <p:cNvPr id="11" name="图片 10">
            <a:extLst>
              <a:ext uri="{FF2B5EF4-FFF2-40B4-BE49-F238E27FC236}">
                <a16:creationId xmlns:a16="http://schemas.microsoft.com/office/drawing/2014/main" id="{1706A853-0006-461B-ACA6-4322918A4192}"/>
              </a:ext>
            </a:extLst>
          </p:cNvPr>
          <p:cNvPicPr>
            <a:picLocks noChangeAspect="1"/>
          </p:cNvPicPr>
          <p:nvPr/>
        </p:nvPicPr>
        <p:blipFill>
          <a:blip r:embed="rId3"/>
          <a:stretch>
            <a:fillRect/>
          </a:stretch>
        </p:blipFill>
        <p:spPr>
          <a:xfrm>
            <a:off x="824052" y="337163"/>
            <a:ext cx="5271948" cy="3664131"/>
          </a:xfrm>
          <a:prstGeom prst="rect">
            <a:avLst/>
          </a:prstGeom>
        </p:spPr>
      </p:pic>
      <p:pic>
        <p:nvPicPr>
          <p:cNvPr id="12" name="图片 11">
            <a:extLst>
              <a:ext uri="{FF2B5EF4-FFF2-40B4-BE49-F238E27FC236}">
                <a16:creationId xmlns:a16="http://schemas.microsoft.com/office/drawing/2014/main" id="{6924132E-8D39-46BA-BC36-F3BD20B16C74}"/>
              </a:ext>
            </a:extLst>
          </p:cNvPr>
          <p:cNvPicPr>
            <a:picLocks noChangeAspect="1"/>
          </p:cNvPicPr>
          <p:nvPr/>
        </p:nvPicPr>
        <p:blipFill>
          <a:blip r:embed="rId4"/>
          <a:stretch>
            <a:fillRect/>
          </a:stretch>
        </p:blipFill>
        <p:spPr>
          <a:xfrm>
            <a:off x="6363789" y="331135"/>
            <a:ext cx="4472076" cy="3170476"/>
          </a:xfrm>
          <a:prstGeom prst="rect">
            <a:avLst/>
          </a:prstGeom>
        </p:spPr>
      </p:pic>
    </p:spTree>
    <p:extLst>
      <p:ext uri="{BB962C8B-B14F-4D97-AF65-F5344CB8AC3E}">
        <p14:creationId xmlns:p14="http://schemas.microsoft.com/office/powerpoint/2010/main" val="222941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A4208-F158-4860-A958-164337429D9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FA89B05-F156-4109-828F-B07C6352D76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3E168F0-B0DE-4C0B-A084-D1A5C05969B9}"/>
              </a:ext>
            </a:extLst>
          </p:cNvPr>
          <p:cNvPicPr>
            <a:picLocks noChangeAspect="1"/>
          </p:cNvPicPr>
          <p:nvPr/>
        </p:nvPicPr>
        <p:blipFill>
          <a:blip r:embed="rId2"/>
          <a:stretch>
            <a:fillRect/>
          </a:stretch>
        </p:blipFill>
        <p:spPr>
          <a:xfrm>
            <a:off x="697721" y="365125"/>
            <a:ext cx="4690351" cy="3370852"/>
          </a:xfrm>
          <a:prstGeom prst="rect">
            <a:avLst/>
          </a:prstGeom>
        </p:spPr>
      </p:pic>
      <p:pic>
        <p:nvPicPr>
          <p:cNvPr id="7" name="图片 6">
            <a:extLst>
              <a:ext uri="{FF2B5EF4-FFF2-40B4-BE49-F238E27FC236}">
                <a16:creationId xmlns:a16="http://schemas.microsoft.com/office/drawing/2014/main" id="{68A8536A-581F-4192-850F-D44C1CC8980C}"/>
              </a:ext>
            </a:extLst>
          </p:cNvPr>
          <p:cNvPicPr>
            <a:picLocks noChangeAspect="1"/>
          </p:cNvPicPr>
          <p:nvPr/>
        </p:nvPicPr>
        <p:blipFill>
          <a:blip r:embed="rId3"/>
          <a:stretch>
            <a:fillRect/>
          </a:stretch>
        </p:blipFill>
        <p:spPr>
          <a:xfrm>
            <a:off x="5374391" y="257318"/>
            <a:ext cx="4963031" cy="3451562"/>
          </a:xfrm>
          <a:prstGeom prst="rect">
            <a:avLst/>
          </a:prstGeom>
        </p:spPr>
      </p:pic>
      <p:pic>
        <p:nvPicPr>
          <p:cNvPr id="9" name="图片 8">
            <a:extLst>
              <a:ext uri="{FF2B5EF4-FFF2-40B4-BE49-F238E27FC236}">
                <a16:creationId xmlns:a16="http://schemas.microsoft.com/office/drawing/2014/main" id="{6AE471EE-1B12-4245-AF11-0232E343696A}"/>
              </a:ext>
            </a:extLst>
          </p:cNvPr>
          <p:cNvPicPr>
            <a:picLocks noChangeAspect="1"/>
          </p:cNvPicPr>
          <p:nvPr/>
        </p:nvPicPr>
        <p:blipFill>
          <a:blip r:embed="rId4"/>
          <a:stretch>
            <a:fillRect/>
          </a:stretch>
        </p:blipFill>
        <p:spPr>
          <a:xfrm>
            <a:off x="697721" y="3708879"/>
            <a:ext cx="4536191" cy="3149121"/>
          </a:xfrm>
          <a:prstGeom prst="rect">
            <a:avLst/>
          </a:prstGeom>
        </p:spPr>
      </p:pic>
    </p:spTree>
    <p:extLst>
      <p:ext uri="{BB962C8B-B14F-4D97-AF65-F5344CB8AC3E}">
        <p14:creationId xmlns:p14="http://schemas.microsoft.com/office/powerpoint/2010/main" val="381624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D71AF3-1DDD-67B6-5C37-5ADE945558E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5EE5F04-3C56-700D-C4D5-53FA1D3687C6}"/>
              </a:ext>
            </a:extLst>
          </p:cNvPr>
          <p:cNvSpPr>
            <a:spLocks noGrp="1"/>
          </p:cNvSpPr>
          <p:nvPr>
            <p:ph idx="1"/>
          </p:nvPr>
        </p:nvSpPr>
        <p:spPr/>
        <p:txBody>
          <a:bodyPr/>
          <a:lstStyle/>
          <a:p>
            <a:r>
              <a:rPr lang="zh-CN" altLang="en-US" dirty="0"/>
              <a:t>贪婪周界无状态路由（</a:t>
            </a:r>
            <a:r>
              <a:rPr lang="en-US" altLang="zh-CN" dirty="0"/>
              <a:t>GPSR</a:t>
            </a:r>
            <a:r>
              <a:rPr lang="zh-CN" altLang="en-US" dirty="0"/>
              <a:t>）用于无线数据报网络的路由协议，该协议使用路由器的位置和数据包的目的地来生成用于转发决策的数据包。</a:t>
            </a:r>
            <a:r>
              <a:rPr lang="en-US" altLang="zh-CN" dirty="0"/>
              <a:t>GPSR</a:t>
            </a:r>
            <a:r>
              <a:rPr lang="zh-CN" altLang="en-US" dirty="0"/>
              <a:t>只使用路由器中近邻的信息来做出贪婪转发决策网络拓扑。当数据包到达贪婪的区域时转发是不可能的，算法通过路由恢复该地区的周边。通过只保留关于当地的状态拓扑结构，</a:t>
            </a:r>
            <a:r>
              <a:rPr lang="en-US" altLang="zh-CN" dirty="0"/>
              <a:t>GPSR</a:t>
            </a:r>
            <a:r>
              <a:rPr lang="zh-CN" altLang="en-US" dirty="0"/>
              <a:t>在每路由器状态下的扩展比最短路径更好以及作为网络目的地数量的自组织路由协议增加。在移动性频繁的拓扑变化下，</a:t>
            </a:r>
            <a:r>
              <a:rPr lang="en-US" altLang="zh-CN" dirty="0"/>
              <a:t>GPSR</a:t>
            </a:r>
            <a:r>
              <a:rPr lang="zh-CN" altLang="en-US" dirty="0"/>
              <a:t>可以使用本地拓扑信息快速找到正确的新路由。我们描述了</a:t>
            </a:r>
            <a:r>
              <a:rPr lang="en-US" altLang="zh-CN" dirty="0"/>
              <a:t>GPSR</a:t>
            </a:r>
            <a:r>
              <a:rPr lang="zh-CN" altLang="en-US" dirty="0"/>
              <a:t>协议，并使用了的广泛模拟移动无线网络的性能比较动态源路由。</a:t>
            </a:r>
          </a:p>
        </p:txBody>
      </p:sp>
    </p:spTree>
    <p:extLst>
      <p:ext uri="{BB962C8B-B14F-4D97-AF65-F5344CB8AC3E}">
        <p14:creationId xmlns:p14="http://schemas.microsoft.com/office/powerpoint/2010/main" val="484206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95E97-2DC3-C984-2AC1-ECD56C70C1DD}"/>
              </a:ext>
            </a:extLst>
          </p:cNvPr>
          <p:cNvSpPr>
            <a:spLocks noGrp="1"/>
          </p:cNvSpPr>
          <p:nvPr>
            <p:ph type="title"/>
          </p:nvPr>
        </p:nvSpPr>
        <p:spPr/>
        <p:txBody>
          <a:bodyPr/>
          <a:lstStyle/>
          <a:p>
            <a:r>
              <a:rPr lang="zh-CN" altLang="en-US" b="1" dirty="0"/>
              <a:t>贪婪转发</a:t>
            </a:r>
            <a:endParaRPr lang="zh-CN" altLang="en-US" dirty="0"/>
          </a:p>
        </p:txBody>
      </p:sp>
      <p:sp>
        <p:nvSpPr>
          <p:cNvPr id="3" name="内容占位符 2">
            <a:extLst>
              <a:ext uri="{FF2B5EF4-FFF2-40B4-BE49-F238E27FC236}">
                <a16:creationId xmlns:a16="http://schemas.microsoft.com/office/drawing/2014/main" id="{422F8C4A-F991-381A-BE01-70DC3108A7FD}"/>
              </a:ext>
            </a:extLst>
          </p:cNvPr>
          <p:cNvSpPr>
            <a:spLocks noGrp="1"/>
          </p:cNvSpPr>
          <p:nvPr>
            <p:ph idx="1"/>
          </p:nvPr>
        </p:nvSpPr>
        <p:spPr/>
        <p:txBody>
          <a:bodyPr>
            <a:normAutofit/>
          </a:bodyPr>
          <a:lstStyle/>
          <a:p>
            <a:r>
              <a:rPr lang="zh-CN" altLang="en-US" dirty="0"/>
              <a:t>在贪婪周边无状态路由协议</a:t>
            </a:r>
            <a:r>
              <a:rPr lang="en-US" altLang="zh-CN" dirty="0"/>
              <a:t>GPSR</a:t>
            </a:r>
            <a:r>
              <a:rPr lang="zh-CN" altLang="en-US" dirty="0"/>
              <a:t>中，源节点在发起数据包发送的时候，在数据包上标识了目的节点的位置。在节点需要转发数据包，而需要选择下一跳节点的时候，作出局部最优的贪婪选择。具体而言，因为节点保存了所有一跳邻节点的位置，则在路由表中选择距离目的节点最近的邻节点作为局部最优选择，此邻节点成为转发数据包的下一跳节点。遵循寻找局部最优选择的这一方法，一直到数据包送抵目的位置。</a:t>
            </a:r>
            <a:endParaRPr lang="en-US" altLang="zh-CN" dirty="0"/>
          </a:p>
          <a:p>
            <a:r>
              <a:rPr lang="zh-CN" altLang="en-US" dirty="0"/>
              <a:t>贪婪转发的最大优势是，只需要保存节点的一跳邻居的信息。网络状态（繁忙程度、到达率等等）由网络中的节点密度决定，而不是网络规模</a:t>
            </a:r>
          </a:p>
          <a:p>
            <a:pPr marL="0" indent="0">
              <a:buNone/>
            </a:pPr>
            <a:endParaRPr lang="zh-CN" altLang="en-US" dirty="0"/>
          </a:p>
        </p:txBody>
      </p:sp>
    </p:spTree>
    <p:extLst>
      <p:ext uri="{BB962C8B-B14F-4D97-AF65-F5344CB8AC3E}">
        <p14:creationId xmlns:p14="http://schemas.microsoft.com/office/powerpoint/2010/main" val="280383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95403-D8EE-6737-11A1-29E40E6DEAAB}"/>
              </a:ext>
            </a:extLst>
          </p:cNvPr>
          <p:cNvSpPr>
            <a:spLocks noGrp="1"/>
          </p:cNvSpPr>
          <p:nvPr>
            <p:ph type="title"/>
          </p:nvPr>
        </p:nvSpPr>
        <p:spPr/>
        <p:txBody>
          <a:bodyPr/>
          <a:lstStyle/>
          <a:p>
            <a:r>
              <a:rPr lang="zh-CN" altLang="en-US" b="1" dirty="0"/>
              <a:t>贪婪转发</a:t>
            </a:r>
            <a:endParaRPr lang="zh-CN" altLang="en-US" dirty="0"/>
          </a:p>
        </p:txBody>
      </p:sp>
      <p:sp>
        <p:nvSpPr>
          <p:cNvPr id="3" name="内容占位符 2">
            <a:extLst>
              <a:ext uri="{FF2B5EF4-FFF2-40B4-BE49-F238E27FC236}">
                <a16:creationId xmlns:a16="http://schemas.microsoft.com/office/drawing/2014/main" id="{E707F73E-CD4B-A0D9-5A2A-269CF58C3492}"/>
              </a:ext>
            </a:extLst>
          </p:cNvPr>
          <p:cNvSpPr>
            <a:spLocks noGrp="1"/>
          </p:cNvSpPr>
          <p:nvPr>
            <p:ph idx="1"/>
          </p:nvPr>
        </p:nvSpPr>
        <p:spPr>
          <a:xfrm>
            <a:off x="838200" y="1690688"/>
            <a:ext cx="10515600" cy="4351338"/>
          </a:xfrm>
        </p:spPr>
        <p:txBody>
          <a:bodyPr>
            <a:normAutofit/>
          </a:bodyPr>
          <a:lstStyle/>
          <a:p>
            <a:r>
              <a:rPr lang="zh-CN" altLang="en-US" dirty="0"/>
              <a:t>节点</a:t>
            </a:r>
            <a:r>
              <a:rPr lang="en-US" altLang="zh-CN" dirty="0"/>
              <a:t>x</a:t>
            </a:r>
            <a:r>
              <a:rPr lang="zh-CN" altLang="en-US" dirty="0"/>
              <a:t>离目的节点</a:t>
            </a:r>
            <a:r>
              <a:rPr lang="en-US" altLang="zh-CN" dirty="0"/>
              <a:t>D</a:t>
            </a:r>
            <a:r>
              <a:rPr lang="zh-CN" altLang="en-US" dirty="0"/>
              <a:t>的距离，比节点</a:t>
            </a:r>
            <a:r>
              <a:rPr lang="en-US" altLang="zh-CN" dirty="0"/>
              <a:t>w</a:t>
            </a:r>
            <a:r>
              <a:rPr lang="zh-CN" altLang="en-US" dirty="0"/>
              <a:t>和节点</a:t>
            </a:r>
            <a:r>
              <a:rPr lang="en-US" altLang="zh-CN" dirty="0"/>
              <a:t>y</a:t>
            </a:r>
            <a:r>
              <a:rPr lang="zh-CN" altLang="en-US" dirty="0"/>
              <a:t>距离目的节点</a:t>
            </a:r>
            <a:r>
              <a:rPr lang="en-US" altLang="zh-CN" dirty="0"/>
              <a:t>D</a:t>
            </a:r>
            <a:r>
              <a:rPr lang="zh-CN" altLang="en-US" dirty="0"/>
              <a:t>的距离都要更近。从路由节点</a:t>
            </a:r>
            <a:r>
              <a:rPr lang="en-US" altLang="zh-CN" dirty="0"/>
              <a:t>X</a:t>
            </a:r>
            <a:r>
              <a:rPr lang="zh-CN" altLang="en-US" dirty="0"/>
              <a:t>转发数据包到目的节点</a:t>
            </a:r>
            <a:r>
              <a:rPr lang="en-US" altLang="zh-CN" dirty="0"/>
              <a:t>D</a:t>
            </a:r>
            <a:r>
              <a:rPr lang="zh-CN" altLang="en-US" dirty="0"/>
              <a:t>，存在两条路径：</a:t>
            </a:r>
            <a:r>
              <a:rPr lang="en-US" altLang="zh-CN" dirty="0" err="1"/>
              <a:t>X→y→z→D</a:t>
            </a:r>
            <a:r>
              <a:rPr lang="zh-CN" altLang="en-US" dirty="0"/>
              <a:t>和</a:t>
            </a:r>
            <a:r>
              <a:rPr lang="en-US" altLang="zh-CN" dirty="0" err="1"/>
              <a:t>X→w→v→D</a:t>
            </a:r>
            <a:r>
              <a:rPr lang="zh-CN" altLang="en-US" dirty="0"/>
              <a:t>。可是由于贪婪转发的策略，节点</a:t>
            </a:r>
            <a:r>
              <a:rPr lang="en-US" altLang="zh-CN" dirty="0"/>
              <a:t>x</a:t>
            </a:r>
            <a:r>
              <a:rPr lang="zh-CN" altLang="en-US" dirty="0"/>
              <a:t>比所有其它一跳邻节点都接近目的节点</a:t>
            </a:r>
            <a:r>
              <a:rPr lang="en-US" altLang="zh-CN" dirty="0"/>
              <a:t>D</a:t>
            </a:r>
            <a:r>
              <a:rPr lang="zh-CN" altLang="en-US" dirty="0"/>
              <a:t>，</a:t>
            </a:r>
            <a:r>
              <a:rPr lang="en-US" altLang="zh-CN" dirty="0"/>
              <a:t>x</a:t>
            </a:r>
            <a:r>
              <a:rPr lang="zh-CN" altLang="en-US" dirty="0"/>
              <a:t>是转发数据包的局部最优节点。在贪婪转发里，节点</a:t>
            </a:r>
            <a:r>
              <a:rPr lang="en-US" altLang="zh-CN" dirty="0"/>
              <a:t>x</a:t>
            </a:r>
            <a:r>
              <a:rPr lang="zh-CN" altLang="en-US" dirty="0"/>
              <a:t>不会转发数据包给节点</a:t>
            </a:r>
            <a:r>
              <a:rPr lang="en-US" altLang="zh-CN" dirty="0"/>
              <a:t>y</a:t>
            </a:r>
            <a:r>
              <a:rPr lang="zh-CN" altLang="en-US" dirty="0"/>
              <a:t>或节点</a:t>
            </a:r>
            <a:r>
              <a:rPr lang="en-US" altLang="zh-CN" dirty="0"/>
              <a:t>w</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2C0E9962-7038-B844-D61C-611EC7FAF8C5}"/>
              </a:ext>
            </a:extLst>
          </p:cNvPr>
          <p:cNvPicPr>
            <a:picLocks noChangeAspect="1"/>
          </p:cNvPicPr>
          <p:nvPr/>
        </p:nvPicPr>
        <p:blipFill>
          <a:blip r:embed="rId2"/>
          <a:stretch>
            <a:fillRect/>
          </a:stretch>
        </p:blipFill>
        <p:spPr>
          <a:xfrm>
            <a:off x="7060981" y="3992443"/>
            <a:ext cx="4161200" cy="2685115"/>
          </a:xfrm>
          <a:prstGeom prst="rect">
            <a:avLst/>
          </a:prstGeom>
        </p:spPr>
      </p:pic>
    </p:spTree>
    <p:extLst>
      <p:ext uri="{BB962C8B-B14F-4D97-AF65-F5344CB8AC3E}">
        <p14:creationId xmlns:p14="http://schemas.microsoft.com/office/powerpoint/2010/main" val="3412026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406C8-1C96-E4B1-3B1A-9EB475BFEDA2}"/>
              </a:ext>
            </a:extLst>
          </p:cNvPr>
          <p:cNvSpPr>
            <a:spLocks noGrp="1"/>
          </p:cNvSpPr>
          <p:nvPr>
            <p:ph type="title"/>
          </p:nvPr>
        </p:nvSpPr>
        <p:spPr/>
        <p:txBody>
          <a:bodyPr/>
          <a:lstStyle/>
          <a:p>
            <a:r>
              <a:rPr lang="zh-CN" altLang="en-US" b="1" dirty="0"/>
              <a:t>贪婪转发</a:t>
            </a:r>
            <a:endParaRPr lang="zh-CN" altLang="en-US" dirty="0"/>
          </a:p>
        </p:txBody>
      </p:sp>
      <p:sp>
        <p:nvSpPr>
          <p:cNvPr id="3" name="内容占位符 2">
            <a:extLst>
              <a:ext uri="{FF2B5EF4-FFF2-40B4-BE49-F238E27FC236}">
                <a16:creationId xmlns:a16="http://schemas.microsoft.com/office/drawing/2014/main" id="{DA46D2D8-C477-BF10-50E2-206230E6B1CA}"/>
              </a:ext>
            </a:extLst>
          </p:cNvPr>
          <p:cNvSpPr>
            <a:spLocks noGrp="1"/>
          </p:cNvSpPr>
          <p:nvPr>
            <p:ph idx="1"/>
          </p:nvPr>
        </p:nvSpPr>
        <p:spPr/>
        <p:txBody>
          <a:bodyPr>
            <a:normAutofit/>
          </a:bodyPr>
          <a:lstStyle/>
          <a:p>
            <a:r>
              <a:rPr lang="zh-CN" altLang="en-US" dirty="0"/>
              <a:t>贪婪转发所面临的困境：存在一种网络拓扑结构，向目的节点数据包的过程中，需要选择距离目的节点非最近的节点作为下一跳路由。这种情况称作为路由空洞现象。</a:t>
            </a:r>
            <a:br>
              <a:rPr lang="zh-CN" altLang="en-US" dirty="0"/>
            </a:br>
            <a:r>
              <a:rPr lang="zh-CN" altLang="en-US" dirty="0"/>
              <a:t>遇到路由空洞的时候，将由周边转发模式来处理这种情况。</a:t>
            </a:r>
          </a:p>
          <a:p>
            <a:pPr marL="0" indent="0">
              <a:buNone/>
            </a:pPr>
            <a:endParaRPr lang="zh-CN" altLang="en-US" dirty="0"/>
          </a:p>
        </p:txBody>
      </p:sp>
    </p:spTree>
    <p:extLst>
      <p:ext uri="{BB962C8B-B14F-4D97-AF65-F5344CB8AC3E}">
        <p14:creationId xmlns:p14="http://schemas.microsoft.com/office/powerpoint/2010/main" val="290676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C6122-5936-E996-3533-51392A47559F}"/>
              </a:ext>
            </a:extLst>
          </p:cNvPr>
          <p:cNvSpPr>
            <a:spLocks noGrp="1"/>
          </p:cNvSpPr>
          <p:nvPr>
            <p:ph type="title"/>
          </p:nvPr>
        </p:nvSpPr>
        <p:spPr/>
        <p:txBody>
          <a:bodyPr/>
          <a:lstStyle/>
          <a:p>
            <a:r>
              <a:rPr lang="zh-CN" altLang="en-US" b="1" dirty="0"/>
              <a:t>周边转发</a:t>
            </a:r>
            <a:endParaRPr lang="zh-CN" altLang="en-US" dirty="0"/>
          </a:p>
        </p:txBody>
      </p:sp>
      <p:sp>
        <p:nvSpPr>
          <p:cNvPr id="3" name="内容占位符 2">
            <a:extLst>
              <a:ext uri="{FF2B5EF4-FFF2-40B4-BE49-F238E27FC236}">
                <a16:creationId xmlns:a16="http://schemas.microsoft.com/office/drawing/2014/main" id="{CDF8AB4B-4C49-F071-FC6E-01033662DA17}"/>
              </a:ext>
            </a:extLst>
          </p:cNvPr>
          <p:cNvSpPr>
            <a:spLocks noGrp="1"/>
          </p:cNvSpPr>
          <p:nvPr>
            <p:ph idx="1"/>
          </p:nvPr>
        </p:nvSpPr>
        <p:spPr/>
        <p:txBody>
          <a:bodyPr>
            <a:normAutofit/>
          </a:bodyPr>
          <a:lstStyle/>
          <a:p>
            <a:r>
              <a:rPr lang="zh-CN" altLang="en-US" dirty="0"/>
              <a:t>如图一所示，阴影区域是半径为</a:t>
            </a:r>
            <a:r>
              <a:rPr lang="en-US" altLang="zh-CN" dirty="0" err="1"/>
              <a:t>xD</a:t>
            </a:r>
            <a:r>
              <a:rPr lang="zh-CN" altLang="en-US" dirty="0"/>
              <a:t>的圆和节点</a:t>
            </a:r>
            <a:r>
              <a:rPr lang="en-US" altLang="zh-CN" dirty="0"/>
              <a:t>x</a:t>
            </a:r>
            <a:r>
              <a:rPr lang="zh-CN" altLang="en-US" dirty="0"/>
              <a:t>的圆形信号辐射范围的重叠面。在这个范围内找不到</a:t>
            </a:r>
            <a:r>
              <a:rPr lang="en-US" altLang="zh-CN" dirty="0"/>
              <a:t>x</a:t>
            </a:r>
            <a:r>
              <a:rPr lang="zh-CN" altLang="en-US" dirty="0"/>
              <a:t>的邻节点。即所有邻节点，都要比节点</a:t>
            </a:r>
            <a:r>
              <a:rPr lang="en-US" altLang="zh-CN" dirty="0"/>
              <a:t>x</a:t>
            </a:r>
            <a:r>
              <a:rPr lang="zh-CN" altLang="en-US" dirty="0"/>
              <a:t>离目的节点距离更远。这个区域被称为节点</a:t>
            </a:r>
            <a:r>
              <a:rPr lang="en-US" altLang="zh-CN" dirty="0"/>
              <a:t>x</a:t>
            </a:r>
            <a:r>
              <a:rPr lang="zh-CN" altLang="en-US" dirty="0"/>
              <a:t>的空洞区域</a:t>
            </a:r>
            <a:r>
              <a:rPr lang="en-US" altLang="zh-CN" dirty="0"/>
              <a:t>(void)</a:t>
            </a:r>
            <a:r>
              <a:rPr lang="zh-CN" altLang="en-US" dirty="0"/>
              <a:t>。</a:t>
            </a:r>
            <a:r>
              <a:rPr lang="en-US" altLang="zh-CN" dirty="0"/>
              <a:t>x</a:t>
            </a:r>
            <a:r>
              <a:rPr lang="zh-CN" altLang="en-US" dirty="0"/>
              <a:t>节点需要尝试寻求其它的转发路径，绕过空洞区域。</a:t>
            </a:r>
          </a:p>
          <a:p>
            <a:pPr marL="0" indent="0">
              <a:buNone/>
            </a:pPr>
            <a:endParaRPr lang="zh-CN" altLang="en-US" dirty="0"/>
          </a:p>
        </p:txBody>
      </p:sp>
      <p:pic>
        <p:nvPicPr>
          <p:cNvPr id="5" name="图片 4">
            <a:extLst>
              <a:ext uri="{FF2B5EF4-FFF2-40B4-BE49-F238E27FC236}">
                <a16:creationId xmlns:a16="http://schemas.microsoft.com/office/drawing/2014/main" id="{F07E4C1B-4360-7D87-6131-04CDBDEEAECE}"/>
              </a:ext>
            </a:extLst>
          </p:cNvPr>
          <p:cNvPicPr>
            <a:picLocks noChangeAspect="1"/>
          </p:cNvPicPr>
          <p:nvPr/>
        </p:nvPicPr>
        <p:blipFill>
          <a:blip r:embed="rId2"/>
          <a:stretch>
            <a:fillRect/>
          </a:stretch>
        </p:blipFill>
        <p:spPr>
          <a:xfrm>
            <a:off x="838200" y="3759583"/>
            <a:ext cx="3918802" cy="2552317"/>
          </a:xfrm>
          <a:prstGeom prst="rect">
            <a:avLst/>
          </a:prstGeom>
        </p:spPr>
      </p:pic>
    </p:spTree>
    <p:extLst>
      <p:ext uri="{BB962C8B-B14F-4D97-AF65-F5344CB8AC3E}">
        <p14:creationId xmlns:p14="http://schemas.microsoft.com/office/powerpoint/2010/main" val="828671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753C7-46FA-8B0A-9476-31B313B76AB2}"/>
              </a:ext>
            </a:extLst>
          </p:cNvPr>
          <p:cNvSpPr>
            <a:spLocks noGrp="1"/>
          </p:cNvSpPr>
          <p:nvPr>
            <p:ph type="title"/>
          </p:nvPr>
        </p:nvSpPr>
        <p:spPr/>
        <p:txBody>
          <a:bodyPr/>
          <a:lstStyle/>
          <a:p>
            <a:r>
              <a:rPr lang="en-US" altLang="zh-CN" dirty="0"/>
              <a:t>RNG</a:t>
            </a:r>
            <a:r>
              <a:rPr lang="zh-CN" altLang="en-US" dirty="0"/>
              <a:t>平面图、</a:t>
            </a:r>
            <a:r>
              <a:rPr lang="en-US" altLang="zh-CN" dirty="0"/>
              <a:t>GG</a:t>
            </a:r>
            <a:r>
              <a:rPr lang="zh-CN" altLang="en-US" dirty="0"/>
              <a:t>平面图</a:t>
            </a:r>
          </a:p>
        </p:txBody>
      </p:sp>
      <p:sp>
        <p:nvSpPr>
          <p:cNvPr id="3" name="内容占位符 2">
            <a:extLst>
              <a:ext uri="{FF2B5EF4-FFF2-40B4-BE49-F238E27FC236}">
                <a16:creationId xmlns:a16="http://schemas.microsoft.com/office/drawing/2014/main" id="{857FCED4-EF41-694E-C5CD-7311CDF8F09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C1ED870-5A4D-3C2A-2338-DF0CF6F5408A}"/>
              </a:ext>
            </a:extLst>
          </p:cNvPr>
          <p:cNvPicPr>
            <a:picLocks noChangeAspect="1"/>
          </p:cNvPicPr>
          <p:nvPr/>
        </p:nvPicPr>
        <p:blipFill>
          <a:blip r:embed="rId2"/>
          <a:stretch>
            <a:fillRect/>
          </a:stretch>
        </p:blipFill>
        <p:spPr>
          <a:xfrm>
            <a:off x="624444" y="1771418"/>
            <a:ext cx="5258534" cy="3315163"/>
          </a:xfrm>
          <a:prstGeom prst="rect">
            <a:avLst/>
          </a:prstGeom>
        </p:spPr>
      </p:pic>
      <p:pic>
        <p:nvPicPr>
          <p:cNvPr id="7" name="图片 6">
            <a:extLst>
              <a:ext uri="{FF2B5EF4-FFF2-40B4-BE49-F238E27FC236}">
                <a16:creationId xmlns:a16="http://schemas.microsoft.com/office/drawing/2014/main" id="{1D8539D5-B2D6-55E0-EED4-CC45E69811C1}"/>
              </a:ext>
            </a:extLst>
          </p:cNvPr>
          <p:cNvPicPr>
            <a:picLocks noChangeAspect="1"/>
          </p:cNvPicPr>
          <p:nvPr/>
        </p:nvPicPr>
        <p:blipFill>
          <a:blip r:embed="rId3"/>
          <a:stretch>
            <a:fillRect/>
          </a:stretch>
        </p:blipFill>
        <p:spPr>
          <a:xfrm>
            <a:off x="6096000" y="1690688"/>
            <a:ext cx="5096586" cy="3181794"/>
          </a:xfrm>
          <a:prstGeom prst="rect">
            <a:avLst/>
          </a:prstGeom>
        </p:spPr>
      </p:pic>
    </p:spTree>
    <p:extLst>
      <p:ext uri="{BB962C8B-B14F-4D97-AF65-F5344CB8AC3E}">
        <p14:creationId xmlns:p14="http://schemas.microsoft.com/office/powerpoint/2010/main" val="277675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EB871-AC62-5F0C-CE7C-05C750D316EF}"/>
              </a:ext>
            </a:extLst>
          </p:cNvPr>
          <p:cNvSpPr>
            <a:spLocks noGrp="1"/>
          </p:cNvSpPr>
          <p:nvPr>
            <p:ph type="title"/>
          </p:nvPr>
        </p:nvSpPr>
        <p:spPr/>
        <p:txBody>
          <a:bodyPr/>
          <a:lstStyle/>
          <a:p>
            <a:r>
              <a:rPr lang="zh-CN" altLang="en-US" dirty="0"/>
              <a:t>仿真</a:t>
            </a:r>
          </a:p>
        </p:txBody>
      </p:sp>
      <p:sp>
        <p:nvSpPr>
          <p:cNvPr id="3" name="内容占位符 2">
            <a:extLst>
              <a:ext uri="{FF2B5EF4-FFF2-40B4-BE49-F238E27FC236}">
                <a16:creationId xmlns:a16="http://schemas.microsoft.com/office/drawing/2014/main" id="{3B84E181-B9DE-4CE2-1FA8-47B2D358AA2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7D412A6-5398-6973-741A-4ADC112C46C8}"/>
              </a:ext>
            </a:extLst>
          </p:cNvPr>
          <p:cNvPicPr>
            <a:picLocks noChangeAspect="1"/>
          </p:cNvPicPr>
          <p:nvPr/>
        </p:nvPicPr>
        <p:blipFill>
          <a:blip r:embed="rId2"/>
          <a:stretch>
            <a:fillRect/>
          </a:stretch>
        </p:blipFill>
        <p:spPr>
          <a:xfrm>
            <a:off x="838200" y="1690688"/>
            <a:ext cx="8838069" cy="4662859"/>
          </a:xfrm>
          <a:prstGeom prst="rect">
            <a:avLst/>
          </a:prstGeom>
        </p:spPr>
      </p:pic>
    </p:spTree>
    <p:extLst>
      <p:ext uri="{BB962C8B-B14F-4D97-AF65-F5344CB8AC3E}">
        <p14:creationId xmlns:p14="http://schemas.microsoft.com/office/powerpoint/2010/main" val="413222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FA18A-ECD1-43D9-9572-BE31673A846A}"/>
              </a:ext>
            </a:extLst>
          </p:cNvPr>
          <p:cNvSpPr>
            <a:spLocks noGrp="1"/>
          </p:cNvSpPr>
          <p:nvPr>
            <p:ph type="title"/>
          </p:nvPr>
        </p:nvSpPr>
        <p:spPr/>
        <p:txBody>
          <a:bodyPr/>
          <a:lstStyle/>
          <a:p>
            <a:r>
              <a:rPr lang="zh-CN" altLang="en-US" dirty="0"/>
              <a:t>仿真</a:t>
            </a:r>
          </a:p>
        </p:txBody>
      </p:sp>
      <p:sp>
        <p:nvSpPr>
          <p:cNvPr id="3" name="内容占位符 2">
            <a:extLst>
              <a:ext uri="{FF2B5EF4-FFF2-40B4-BE49-F238E27FC236}">
                <a16:creationId xmlns:a16="http://schemas.microsoft.com/office/drawing/2014/main" id="{9C8DC439-5878-4A34-AA4F-5A79700A792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3D5A59C-0B79-4FDF-9133-D9452D2DB36D}"/>
              </a:ext>
            </a:extLst>
          </p:cNvPr>
          <p:cNvPicPr>
            <a:picLocks noChangeAspect="1"/>
          </p:cNvPicPr>
          <p:nvPr/>
        </p:nvPicPr>
        <p:blipFill>
          <a:blip r:embed="rId2"/>
          <a:stretch>
            <a:fillRect/>
          </a:stretch>
        </p:blipFill>
        <p:spPr>
          <a:xfrm>
            <a:off x="679269" y="1768782"/>
            <a:ext cx="9752416" cy="4618955"/>
          </a:xfrm>
          <a:prstGeom prst="rect">
            <a:avLst/>
          </a:prstGeom>
        </p:spPr>
      </p:pic>
    </p:spTree>
    <p:extLst>
      <p:ext uri="{BB962C8B-B14F-4D97-AF65-F5344CB8AC3E}">
        <p14:creationId xmlns:p14="http://schemas.microsoft.com/office/powerpoint/2010/main" val="38994945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Y1ZTBmYWE5OWYzNDJiYmQ4ZjQyNzBkNDE2YzRkMz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591</Words>
  <Application>Microsoft Office PowerPoint</Application>
  <PresentationFormat>宽屏</PresentationFormat>
  <Paragraphs>18</Paragraphs>
  <Slides>13</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等线</vt:lpstr>
      <vt:lpstr>等线 Light</vt:lpstr>
      <vt:lpstr>Arial</vt:lpstr>
      <vt:lpstr>Office 主题​​</vt:lpstr>
      <vt:lpstr>地理路由 GPSR</vt:lpstr>
      <vt:lpstr>PowerPoint 演示文稿</vt:lpstr>
      <vt:lpstr>贪婪转发</vt:lpstr>
      <vt:lpstr>贪婪转发</vt:lpstr>
      <vt:lpstr>贪婪转发</vt:lpstr>
      <vt:lpstr>周边转发</vt:lpstr>
      <vt:lpstr>RNG平面图、GG平面图</vt:lpstr>
      <vt:lpstr>仿真</vt:lpstr>
      <vt:lpstr>仿真</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定向扩散</dc:title>
  <dc:creator>Jason Shen</dc:creator>
  <cp:lastModifiedBy>Jason Shen</cp:lastModifiedBy>
  <cp:revision>20</cp:revision>
  <dcterms:created xsi:type="dcterms:W3CDTF">2024-03-09T01:59:00Z</dcterms:created>
  <dcterms:modified xsi:type="dcterms:W3CDTF">2024-04-27T02:41:35Z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D4A791E40D4C4A998026653E8F2AB3DF_12</vt:lpwstr>
  </property>
  <property fmtid="{D5CDD505-2E9C-101B-9397-08002B2CF9AE}" pid="3" name="KSOProductBuildVer">
    <vt:lpwstr>2052-12.1.0.16250</vt:lpwstr>
  </property>
</Properties>
</file>